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D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1"/>
    <p:restoredTop sz="94697"/>
  </p:normalViewPr>
  <p:slideViewPr>
    <p:cSldViewPr snapToGrid="0" snapToObjects="1">
      <p:cViewPr varScale="1">
        <p:scale>
          <a:sx n="119" d="100"/>
          <a:sy n="119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5E47B-8636-D245-A36D-4A491A27B872}" type="datetimeFigureOut">
              <a:rPr lang="en-US" smtClean="0"/>
              <a:t>7/25/21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E369E-C48E-B747-97F9-1C872C91C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62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All, Welcome to my second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EE369E-C48E-B747-97F9-1C872C91C8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8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7098" y="5341256"/>
            <a:ext cx="12004902" cy="15167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FC1671-42DB-2140-B5FC-A941F45805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7098" y="0"/>
            <a:ext cx="2112757" cy="5043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3F72D-ADCB-BA45-BA91-78621F34D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098" y="5043596"/>
            <a:ext cx="2112757" cy="772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32A65C-FD37-C247-B493-57AB0ABF35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098" y="5816171"/>
            <a:ext cx="2112757" cy="77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50A5FE-99B2-DD43-8F90-C82F7B0BFF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097" y="6588745"/>
            <a:ext cx="2112757" cy="7725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A1DBE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bmarco/health-insurance-data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D95B0A-0F37-7345-820C-88D3E9F9DDF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276600" y="4251325"/>
            <a:ext cx="8915400" cy="1125538"/>
          </a:xfrm>
        </p:spPr>
        <p:txBody>
          <a:bodyPr/>
          <a:lstStyle/>
          <a:p>
            <a:r>
              <a:rPr lang="en-US" dirty="0"/>
              <a:t>Dhiraj Bankar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EEBE3-8E80-1B48-8DE7-DEFED04CC54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76600" y="1989138"/>
            <a:ext cx="8915400" cy="2262187"/>
          </a:xfrm>
        </p:spPr>
        <p:txBody>
          <a:bodyPr/>
          <a:lstStyle/>
          <a:p>
            <a:r>
              <a:rPr lang="en-US" dirty="0"/>
              <a:t>DSC680 Project 2</a:t>
            </a:r>
            <a:br>
              <a:rPr lang="en-US" dirty="0"/>
            </a:br>
            <a:r>
              <a:rPr lang="en-US" sz="2800" dirty="0"/>
              <a:t>Insurance Rate Prediction</a:t>
            </a:r>
          </a:p>
        </p:txBody>
      </p:sp>
    </p:spTree>
    <p:extLst>
      <p:ext uri="{BB962C8B-B14F-4D97-AF65-F5344CB8AC3E}">
        <p14:creationId xmlns:p14="http://schemas.microsoft.com/office/powerpoint/2010/main" val="231114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87455-5E07-2940-9F1D-E34152B12491}"/>
              </a:ext>
            </a:extLst>
          </p:cNvPr>
          <p:cNvSpPr txBox="1"/>
          <p:nvPr/>
        </p:nvSpPr>
        <p:spPr>
          <a:xfrm>
            <a:off x="3788559" y="215153"/>
            <a:ext cx="578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 Fitting – Splitting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C7939-C120-2746-80BF-55CDE8BE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187" y="844155"/>
            <a:ext cx="8195095" cy="2692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18B8F-1B1E-1441-BBBA-A5CA94C8E80A}"/>
              </a:ext>
            </a:extLst>
          </p:cNvPr>
          <p:cNvSpPr txBox="1"/>
          <p:nvPr/>
        </p:nvSpPr>
        <p:spPr>
          <a:xfrm>
            <a:off x="3390591" y="3732576"/>
            <a:ext cx="6543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Fitting the Data to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DCEC7-2C27-6644-9A9F-E61A3CDEF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87" y="4529024"/>
            <a:ext cx="8384875" cy="16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3DCA-4A17-0A40-8FBC-0D9D119A06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92313" y="106363"/>
            <a:ext cx="10199687" cy="1281112"/>
          </a:xfrm>
        </p:spPr>
        <p:txBody>
          <a:bodyPr/>
          <a:lstStyle/>
          <a:p>
            <a:r>
              <a:rPr lang="en-US" dirty="0"/>
              <a:t>Model Accuracy – Multiple 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0F92A-F612-7145-8D2D-B430C156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32" y="746970"/>
            <a:ext cx="6711351" cy="21818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B724B2-B3DE-1948-8FDB-06DABFDF102B}"/>
              </a:ext>
            </a:extLst>
          </p:cNvPr>
          <p:cNvSpPr txBox="1">
            <a:spLocks/>
          </p:cNvSpPr>
          <p:nvPr/>
        </p:nvSpPr>
        <p:spPr>
          <a:xfrm>
            <a:off x="2187482" y="3036631"/>
            <a:ext cx="1020005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Table With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3A708-25BF-9D46-9081-65BE6A0A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2" y="3788461"/>
            <a:ext cx="6901132" cy="25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7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9C9E-8623-C341-8ADD-5295C81C18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81363" y="287338"/>
            <a:ext cx="8910637" cy="1281112"/>
          </a:xfrm>
        </p:spPr>
        <p:txBody>
          <a:bodyPr/>
          <a:lstStyle/>
          <a:p>
            <a:r>
              <a:rPr lang="en-US" dirty="0"/>
              <a:t>Fitting the Model Polynomial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C4CF-5DF0-8A4F-90B5-D0062451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63" y="1300839"/>
            <a:ext cx="9696091" cy="15565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1CCDFD-5C84-6C4F-A5E4-371A20467DD1}"/>
              </a:ext>
            </a:extLst>
          </p:cNvPr>
          <p:cNvSpPr txBox="1">
            <a:spLocks/>
          </p:cNvSpPr>
          <p:nvPr/>
        </p:nvSpPr>
        <p:spPr>
          <a:xfrm>
            <a:off x="2618803" y="329542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Polynomial Regression -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93227-557C-C54F-AD4D-0A9B828E1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63" y="4576314"/>
            <a:ext cx="10058400" cy="14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0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5071-6E18-AC4F-9028-7A1DD1E305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79775" y="158750"/>
            <a:ext cx="8912225" cy="1281113"/>
          </a:xfrm>
        </p:spPr>
        <p:txBody>
          <a:bodyPr/>
          <a:lstStyle/>
          <a:p>
            <a:r>
              <a:rPr lang="en-US" dirty="0"/>
              <a:t>Model Fitting – Random Forests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8103D-C572-F14C-ACE9-97A8C7F7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36" y="1167909"/>
            <a:ext cx="10006642" cy="19046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9321D0-6E7C-494D-91BC-D7078DB06604}"/>
              </a:ext>
            </a:extLst>
          </p:cNvPr>
          <p:cNvSpPr txBox="1">
            <a:spLocks/>
          </p:cNvSpPr>
          <p:nvPr/>
        </p:nvSpPr>
        <p:spPr>
          <a:xfrm>
            <a:off x="2265120" y="347657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Random Forest Regression -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F9713-EE85-F544-9EF8-22CA3AF7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64" y="4757468"/>
            <a:ext cx="10113185" cy="12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D1B8-EE25-E847-84B2-71597C2C5B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79775" y="176213"/>
            <a:ext cx="8912225" cy="1279525"/>
          </a:xfrm>
        </p:spPr>
        <p:txBody>
          <a:bodyPr/>
          <a:lstStyle/>
          <a:p>
            <a:r>
              <a:rPr lang="en-US" dirty="0"/>
              <a:t>Random Forest Regression Residual Distribution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9AA51-373A-394B-9A2E-80A95B38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80" y="1640320"/>
            <a:ext cx="9316528" cy="3775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0A121-DA06-5846-8A49-6DBA42053A6A}"/>
              </a:ext>
            </a:extLst>
          </p:cNvPr>
          <p:cNvSpPr txBox="1"/>
          <p:nvPr/>
        </p:nvSpPr>
        <p:spPr>
          <a:xfrm>
            <a:off x="3010619" y="5926347"/>
            <a:ext cx="787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residuals were nicely distributed and fits to a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04309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208F-B093-E044-A075-F7DCBCC73C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79775" y="201613"/>
            <a:ext cx="8912225" cy="128111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B059D-7856-974F-BD76-4A2D5BFCF721}"/>
              </a:ext>
            </a:extLst>
          </p:cNvPr>
          <p:cNvSpPr txBox="1"/>
          <p:nvPr/>
        </p:nvSpPr>
        <p:spPr>
          <a:xfrm>
            <a:off x="2267488" y="1137249"/>
            <a:ext cx="992451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Insurance dataset was successfully analyzed with a goal to predict the insurance </a:t>
            </a:r>
          </a:p>
          <a:p>
            <a:r>
              <a:rPr lang="en-US" dirty="0"/>
              <a:t>    charges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are a total of 6 attributes considered for this analysis such as Age, Sex, BMI, </a:t>
            </a:r>
          </a:p>
          <a:p>
            <a:r>
              <a:rPr lang="en-US" dirty="0"/>
              <a:t>     Number of children, Smoker and Region.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There were a total of 3 types of predictive models built i.e. Multiple Linear Regression,</a:t>
            </a:r>
          </a:p>
          <a:p>
            <a:r>
              <a:rPr lang="en-US" dirty="0"/>
              <a:t>     polynomial regression and Random Forest Regression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accuracy of the models between three models were very comparable. Within</a:t>
            </a:r>
          </a:p>
          <a:p>
            <a:r>
              <a:rPr lang="en-US" dirty="0"/>
              <a:t>     the three models, the polynomial regression has a slightly better accuracy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Overall, a good predictive model was built with an accuracy of about 85% that is </a:t>
            </a:r>
          </a:p>
          <a:p>
            <a:r>
              <a:rPr lang="en-US" dirty="0"/>
              <a:t>    able to predict the insurance charges of the customers.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The accuracy would have been much better if the dataset were to have more </a:t>
            </a:r>
          </a:p>
          <a:p>
            <a:r>
              <a:rPr lang="en-US" dirty="0"/>
              <a:t>     of instances.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33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6EE7F-3BC2-DF40-97A3-5E241B56FCA7}"/>
              </a:ext>
            </a:extLst>
          </p:cNvPr>
          <p:cNvSpPr txBox="1"/>
          <p:nvPr/>
        </p:nvSpPr>
        <p:spPr>
          <a:xfrm>
            <a:off x="3191436" y="439270"/>
            <a:ext cx="346441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Outline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Project Scope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Research Questions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Intended Methods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Data Overview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EDA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Model Fitting</a:t>
            </a:r>
          </a:p>
        </p:txBody>
      </p:sp>
    </p:spTree>
    <p:extLst>
      <p:ext uri="{BB962C8B-B14F-4D97-AF65-F5344CB8AC3E}">
        <p14:creationId xmlns:p14="http://schemas.microsoft.com/office/powerpoint/2010/main" val="134372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B51C2D-0668-F54D-859B-4BFB93ED033D}"/>
              </a:ext>
            </a:extLst>
          </p:cNvPr>
          <p:cNvSpPr txBox="1"/>
          <p:nvPr/>
        </p:nvSpPr>
        <p:spPr>
          <a:xfrm>
            <a:off x="4356848" y="119119"/>
            <a:ext cx="2752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Project 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185E6-C4EA-914A-A384-1526844D35D4}"/>
              </a:ext>
            </a:extLst>
          </p:cNvPr>
          <p:cNvSpPr txBox="1"/>
          <p:nvPr/>
        </p:nvSpPr>
        <p:spPr>
          <a:xfrm>
            <a:off x="2438129" y="1206570"/>
            <a:ext cx="6668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Dataset Location:-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u="sng" dirty="0">
                <a:hlinkClick r:id="rId2"/>
              </a:rPr>
              <a:t>https://www.kaggle.com/bmarco/health-insurance-data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AF4CD-C6DD-C94C-B688-AFB61ABA07EE}"/>
              </a:ext>
            </a:extLst>
          </p:cNvPr>
          <p:cNvSpPr txBox="1"/>
          <p:nvPr/>
        </p:nvSpPr>
        <p:spPr>
          <a:xfrm>
            <a:off x="2438129" y="2805107"/>
            <a:ext cx="9445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Information:-</a:t>
            </a:r>
          </a:p>
          <a:p>
            <a:endParaRPr lang="en-US" dirty="0"/>
          </a:p>
          <a:p>
            <a:r>
              <a:rPr lang="en-US" dirty="0"/>
              <a:t>The dataset is related to insurance charges of the customers. The dataset has about 6 attributes such as Age, Sex, Number of Children, Smoker and region.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8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3FBB9-1516-3441-8E8F-F491C6FA8BB4}"/>
              </a:ext>
            </a:extLst>
          </p:cNvPr>
          <p:cNvSpPr txBox="1"/>
          <p:nvPr/>
        </p:nvSpPr>
        <p:spPr>
          <a:xfrm>
            <a:off x="4356848" y="190837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852E4-E11A-974B-A89B-C27F8E2060D2}"/>
              </a:ext>
            </a:extLst>
          </p:cNvPr>
          <p:cNvSpPr txBox="1"/>
          <p:nvPr/>
        </p:nvSpPr>
        <p:spPr>
          <a:xfrm>
            <a:off x="2289507" y="1381149"/>
            <a:ext cx="100446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two major research questions: -</a:t>
            </a:r>
          </a:p>
          <a:p>
            <a:endParaRPr lang="en-US" dirty="0"/>
          </a:p>
          <a:p>
            <a:pPr lvl="0"/>
            <a:r>
              <a:rPr lang="en-US" dirty="0"/>
              <a:t>Predict the insurance charges based on the customer feature data that help to Identify the key features responsible for the making a decision on insurance charges</a:t>
            </a:r>
          </a:p>
          <a:p>
            <a:pPr lvl="0"/>
            <a:endParaRPr lang="en-US" dirty="0"/>
          </a:p>
          <a:p>
            <a:r>
              <a:rPr lang="en-US" dirty="0"/>
              <a:t>Benefits: -</a:t>
            </a:r>
          </a:p>
          <a:p>
            <a:endParaRPr lang="en-US" dirty="0"/>
          </a:p>
          <a:p>
            <a:r>
              <a:rPr lang="en-US" dirty="0"/>
              <a:t>The benefits of analyzing this data include: -</a:t>
            </a:r>
          </a:p>
          <a:p>
            <a:pPr lvl="0"/>
            <a:r>
              <a:rPr lang="en-US" dirty="0"/>
              <a:t>Personally, I will gain experience using the prediction models. On the industry side, the model will be really useful for them if it can precisely predict the insurance price</a:t>
            </a:r>
          </a:p>
          <a:p>
            <a:pPr lvl="0"/>
            <a:r>
              <a:rPr lang="en-US" dirty="0"/>
              <a:t>Finally, I am a health care domain person and this dataset will give me an opportunity to explore my data science skills in this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8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7B61A3-E94E-FD46-BF35-6331A0BE3C83}"/>
              </a:ext>
            </a:extLst>
          </p:cNvPr>
          <p:cNvSpPr txBox="1"/>
          <p:nvPr/>
        </p:nvSpPr>
        <p:spPr>
          <a:xfrm>
            <a:off x="4607859" y="206189"/>
            <a:ext cx="341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Intended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45D12-0F2C-B04D-AEBE-3EA26CF84756}"/>
              </a:ext>
            </a:extLst>
          </p:cNvPr>
          <p:cNvSpPr txBox="1"/>
          <p:nvPr/>
        </p:nvSpPr>
        <p:spPr>
          <a:xfrm>
            <a:off x="2752165" y="1281952"/>
            <a:ext cx="75568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it’s a predictive model, the methods I am going to use are: -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Multiple linear regression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Polynomial regression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Random Forests regression</a:t>
            </a:r>
          </a:p>
        </p:txBody>
      </p:sp>
    </p:spTree>
    <p:extLst>
      <p:ext uri="{BB962C8B-B14F-4D97-AF65-F5344CB8AC3E}">
        <p14:creationId xmlns:p14="http://schemas.microsoft.com/office/powerpoint/2010/main" val="293020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0AD8F5-A622-7B41-B666-15F0B3A15D71}"/>
              </a:ext>
            </a:extLst>
          </p:cNvPr>
          <p:cNvSpPr txBox="1"/>
          <p:nvPr/>
        </p:nvSpPr>
        <p:spPr>
          <a:xfrm>
            <a:off x="2461166" y="204560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E187F-5E20-F349-A386-F8F26060A7BA}"/>
              </a:ext>
            </a:extLst>
          </p:cNvPr>
          <p:cNvSpPr txBox="1"/>
          <p:nvPr/>
        </p:nvSpPr>
        <p:spPr>
          <a:xfrm>
            <a:off x="2461166" y="2968845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Attributes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C2ECF-F26C-BE41-AEDC-042B8A53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89" y="805913"/>
            <a:ext cx="7962181" cy="2083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9EA9E-8A60-C245-931F-97961F8C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66" y="3570198"/>
            <a:ext cx="7998804" cy="16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5711B-2C2C-DC4D-9E0C-C20AE344CB42}"/>
              </a:ext>
            </a:extLst>
          </p:cNvPr>
          <p:cNvSpPr txBox="1"/>
          <p:nvPr/>
        </p:nvSpPr>
        <p:spPr>
          <a:xfrm>
            <a:off x="4446495" y="233082"/>
            <a:ext cx="5101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4421B-759A-8548-AA8E-AB559D2D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33" y="1007494"/>
            <a:ext cx="5814204" cy="201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1DAD3-1DCF-7442-8DA8-89742BEE82D8}"/>
              </a:ext>
            </a:extLst>
          </p:cNvPr>
          <p:cNvSpPr txBox="1"/>
          <p:nvPr/>
        </p:nvSpPr>
        <p:spPr>
          <a:xfrm>
            <a:off x="3967197" y="3273836"/>
            <a:ext cx="55803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Creating the dummy variables </a:t>
            </a:r>
          </a:p>
          <a:p>
            <a:r>
              <a:rPr lang="en-US" sz="2800" dirty="0"/>
              <a:t>for the categorical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00D1D-1EDF-8F48-8277-5C4EDC0E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57" y="4479135"/>
            <a:ext cx="9713343" cy="11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3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AD6B69-3D6B-E341-9C79-97D1401F3655}"/>
              </a:ext>
            </a:extLst>
          </p:cNvPr>
          <p:cNvSpPr txBox="1"/>
          <p:nvPr/>
        </p:nvSpPr>
        <p:spPr>
          <a:xfrm>
            <a:off x="2678708" y="70612"/>
            <a:ext cx="8581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Visualizing the First Five Rows of the Final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4A371-1C4E-7246-8353-A027EF9211DE}"/>
              </a:ext>
            </a:extLst>
          </p:cNvPr>
          <p:cNvSpPr txBox="1"/>
          <p:nvPr/>
        </p:nvSpPr>
        <p:spPr>
          <a:xfrm>
            <a:off x="3527564" y="3133948"/>
            <a:ext cx="6561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Getting the statistics related to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BA002-CF93-1D4F-8F15-BB716F296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53" y="954278"/>
            <a:ext cx="9356430" cy="2059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F29A5-BA55-DB43-8608-1DBC407E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95" y="3863618"/>
            <a:ext cx="9311388" cy="25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5108D-274A-A645-8198-A87055A270E1}"/>
              </a:ext>
            </a:extLst>
          </p:cNvPr>
          <p:cNvSpPr txBox="1"/>
          <p:nvPr/>
        </p:nvSpPr>
        <p:spPr>
          <a:xfrm>
            <a:off x="2626658" y="233363"/>
            <a:ext cx="709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the distribution of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ED962-FCF6-924E-8280-DCC625B7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58" y="862420"/>
            <a:ext cx="8606672" cy="2691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5CA14-1A87-9D41-A1FC-ED62C281D898}"/>
              </a:ext>
            </a:extLst>
          </p:cNvPr>
          <p:cNvSpPr txBox="1"/>
          <p:nvPr/>
        </p:nvSpPr>
        <p:spPr>
          <a:xfrm>
            <a:off x="2515107" y="3798266"/>
            <a:ext cx="6445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the dataset for null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5A617-AA50-F445-9E8B-44CC9C3B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07" y="4565343"/>
            <a:ext cx="8947887" cy="181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03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{BADE3296-CDD7-7640-92CD-160CECCAC73A}tf10001124</Template>
  <TotalTime>253</TotalTime>
  <Words>457</Words>
  <Application>Microsoft Macintosh PowerPoint</Application>
  <PresentationFormat>Widescreen</PresentationFormat>
  <Paragraphs>79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Wingdings 3</vt:lpstr>
      <vt:lpstr>Wisp</vt:lpstr>
      <vt:lpstr>DSC680 Project 2 Insurance Rate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Accuracy – Multiple Linear Regression</vt:lpstr>
      <vt:lpstr>Fitting the Model Polynomial Regression</vt:lpstr>
      <vt:lpstr>Model Fitting – Random Forests</vt:lpstr>
      <vt:lpstr>Random Forest Regression Residual Distribution Plot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DSC680 Portfolio Project</dc:title>
  <dc:creator>Gangadhar Dhulipala</dc:creator>
  <cp:lastModifiedBy>dhiraj bankar</cp:lastModifiedBy>
  <cp:revision>31</cp:revision>
  <dcterms:created xsi:type="dcterms:W3CDTF">2019-09-15T13:12:20Z</dcterms:created>
  <dcterms:modified xsi:type="dcterms:W3CDTF">2021-07-25T13:56:59Z</dcterms:modified>
</cp:coreProperties>
</file>